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3"/>
    <p:sldId id="335" r:id="rId5"/>
    <p:sldId id="375" r:id="rId6"/>
    <p:sldId id="415" r:id="rId7"/>
    <p:sldId id="435" r:id="rId8"/>
    <p:sldId id="436" r:id="rId9"/>
    <p:sldId id="424" r:id="rId10"/>
    <p:sldId id="425" r:id="rId11"/>
    <p:sldId id="437" r:id="rId12"/>
    <p:sldId id="426" r:id="rId13"/>
    <p:sldId id="427" r:id="rId14"/>
    <p:sldId id="432" r:id="rId15"/>
    <p:sldId id="408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n Steven" initials="S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AFAFA"/>
    <a:srgbClr val="1F4E79"/>
    <a:srgbClr val="A5A5A5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3826" autoAdjust="0"/>
  </p:normalViewPr>
  <p:slideViewPr>
    <p:cSldViewPr snapToGrid="0">
      <p:cViewPr varScale="1">
        <p:scale>
          <a:sx n="125" d="100"/>
          <a:sy n="125" d="100"/>
        </p:scale>
        <p:origin x="1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48D2E-AF02-4DCE-B074-B92153B9F5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DA67F-B4CA-4472-A62D-C6C405E226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3600" b="1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75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204000" cy="973274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0" y="913"/>
            <a:ext cx="12204000" cy="973274"/>
            <a:chOff x="0" y="0"/>
            <a:chExt cx="12204000" cy="973274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 trans="75000"/>
                      </a14:imgEffect>
                      <a14:imgEffect>
                        <a14:colorTemperature colorTemp="112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0"/>
              <a:ext cx="12204000" cy="973274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03025" y="127573"/>
              <a:ext cx="571764" cy="7200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5"/>
            <a:srcRect b="41473"/>
            <a:stretch>
              <a:fillRect/>
            </a:stretch>
          </p:blipFill>
          <p:spPr>
            <a:xfrm>
              <a:off x="779089" y="689929"/>
              <a:ext cx="2924175" cy="239712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915056" y="633807"/>
              <a:ext cx="259237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Bahnschrift Condensed" panose="020B0502040204020203" pitchFamily="34" charset="0"/>
                </a:rPr>
                <a:t>Chongqing University of Technology</a:t>
              </a:r>
              <a:endParaRPr lang="zh-CN" altLang="en-US" sz="1600" dirty="0">
                <a:solidFill>
                  <a:schemeClr val="bg1"/>
                </a:solidFill>
                <a:latin typeface="Bahnschrift Condensed" panose="020B0502040204020203" pitchFamily="34" charset="0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6"/>
            <a:srcRect b="25639"/>
            <a:stretch>
              <a:fillRect/>
            </a:stretch>
          </p:blipFill>
          <p:spPr>
            <a:xfrm>
              <a:off x="882145" y="99463"/>
              <a:ext cx="3038475" cy="849946"/>
            </a:xfrm>
            <a:prstGeom prst="rect">
              <a:avLst/>
            </a:prstGeom>
          </p:spPr>
        </p:pic>
        <p:sp>
          <p:nvSpPr>
            <p:cNvPr id="24" name="矩形 23"/>
            <p:cNvSpPr/>
            <p:nvPr/>
          </p:nvSpPr>
          <p:spPr>
            <a:xfrm>
              <a:off x="1004038" y="98550"/>
              <a:ext cx="2132793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dirty="0">
                  <a:solidFill>
                    <a:schemeClr val="bg1"/>
                  </a:solidFill>
                  <a:latin typeface="Bahnschrift Condensed" panose="020B0502040204020203" pitchFamily="34" charset="0"/>
                </a:rPr>
                <a:t>Chongqing University of Technology</a:t>
              </a:r>
              <a:endParaRPr lang="zh-CN" altLang="en-US" sz="2200" dirty="0">
                <a:solidFill>
                  <a:schemeClr val="bg1"/>
                </a:solidFill>
                <a:latin typeface="Bahnschrift Condensed" panose="020B0502040204020203" pitchFamily="34" charset="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0261931" y="99463"/>
              <a:ext cx="1247643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500" dirty="0">
                  <a:solidFill>
                    <a:schemeClr val="bg1"/>
                  </a:solidFill>
                  <a:latin typeface="Gill Sans Ultra Bold" panose="020B0A02020104020203" pitchFamily="34" charset="0"/>
                </a:rPr>
                <a:t>ATAI</a:t>
              </a:r>
              <a:endParaRPr lang="zh-CN" altLang="en-US" sz="1500" dirty="0">
                <a:solidFill>
                  <a:schemeClr val="bg1"/>
                </a:solidFill>
                <a:latin typeface="Gill Sans Ultra Bold" panose="020B0A02020104020203" pitchFamily="34" charset="0"/>
              </a:endParaRPr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61936" y="308332"/>
            <a:ext cx="1930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Advanced Technique of Artificial  Intelligence</a:t>
            </a:r>
            <a:endParaRPr lang="zh-CN" altLang="en-US" sz="18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770528"/>
            <a:ext cx="10515600" cy="482946"/>
          </a:xfr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900" b="1" kern="1200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reflection blurRad="6350" stA="55000" endA="300" endPos="35000" dir="5400000" sy="-100000" algn="bl" rotWithShape="0"/>
                </a:effectLst>
                <a:latin typeface="华康俪金黑W8(P)" panose="020B0800000000000000" pitchFamily="34" charset="-122"/>
                <a:ea typeface="华康俪金黑W8(P)" panose="020B0800000000000000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316978"/>
            <a:ext cx="10515600" cy="4859989"/>
          </a:xfrm>
        </p:spPr>
        <p:txBody>
          <a:bodyPr/>
          <a:lstStyle>
            <a:lvl1pPr marL="358775" indent="-4572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Char char="n"/>
              <a:defRPr lang="zh-CN" altLang="en-US" sz="2600" b="1" kern="100" spc="51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defRPr>
            </a:lvl1pPr>
            <a:lvl2pPr>
              <a:defRPr lang="zh-CN" altLang="en-US" sz="240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defRPr>
            </a:lvl2pPr>
            <a:lvl3pPr>
              <a:defRPr sz="2200"/>
            </a:lvl3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16"/>
            <a:ext cx="12204000" cy="603327"/>
          </a:xfrm>
          <a:prstGeom prst="rect">
            <a:avLst/>
          </a:prstGeom>
        </p:spPr>
      </p:pic>
      <p:grpSp>
        <p:nvGrpSpPr>
          <p:cNvPr id="9" name="组合 8"/>
          <p:cNvGrpSpPr/>
          <p:nvPr userDrawn="1"/>
        </p:nvGrpSpPr>
        <p:grpSpPr>
          <a:xfrm>
            <a:off x="2" y="3"/>
            <a:ext cx="12291087" cy="608944"/>
            <a:chOff x="0" y="0"/>
            <a:chExt cx="12291086" cy="608944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0"/>
              <a:ext cx="12204000" cy="60332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5604" y="126322"/>
              <a:ext cx="1887310" cy="465182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565605" y="54946"/>
              <a:ext cx="1639713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500" dirty="0">
                  <a:solidFill>
                    <a:schemeClr val="bg1"/>
                  </a:solidFill>
                  <a:latin typeface="Bahnschrift Condensed" panose="020B0502040204020203" pitchFamily="34" charset="0"/>
                </a:rPr>
                <a:t>Chongqing University of Technology</a:t>
              </a:r>
              <a:endParaRPr lang="zh-CN" altLang="en-US" sz="1500" dirty="0">
                <a:solidFill>
                  <a:schemeClr val="bg1"/>
                </a:solidFill>
                <a:latin typeface="Bahnschrift Condensed" panose="020B0502040204020203" pitchFamily="34" charset="0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81632" y="0"/>
              <a:ext cx="340517" cy="504825"/>
            </a:xfrm>
            <a:prstGeom prst="rect">
              <a:avLst/>
            </a:prstGeom>
          </p:spPr>
        </p:pic>
        <p:sp>
          <p:nvSpPr>
            <p:cNvPr id="15" name="矩形 14"/>
            <p:cNvSpPr/>
            <p:nvPr/>
          </p:nvSpPr>
          <p:spPr>
            <a:xfrm>
              <a:off x="10944359" y="178331"/>
              <a:ext cx="134672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lumMod val="85000"/>
                    </a:schemeClr>
                  </a:solidFill>
                  <a:latin typeface="Bahnschrift Condensed" panose="020B0502040204020203" pitchFamily="34" charset="0"/>
                </a:rPr>
                <a:t>Advanced Technique of Artificial  Intelligence</a:t>
              </a:r>
              <a:endParaRPr lang="zh-CN" altLang="en-US" sz="10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0944357" y="17702"/>
              <a:ext cx="124764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solidFill>
                    <a:schemeClr val="bg1"/>
                  </a:solidFill>
                  <a:latin typeface="Gill Sans Ultra Bold" panose="020B0A02020104020203" pitchFamily="34" charset="0"/>
                </a:rPr>
                <a:t>ATAI</a:t>
              </a:r>
              <a:endParaRPr lang="zh-CN" altLang="en-US" sz="1200" dirty="0">
                <a:solidFill>
                  <a:schemeClr val="bg1"/>
                </a:solidFill>
                <a:latin typeface="Gill Sans Ultra Bold" panose="020B0A02020104020203" pitchFamily="34" charset="0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565605" y="2"/>
            <a:ext cx="11725483" cy="608944"/>
            <a:chOff x="565604" y="0"/>
            <a:chExt cx="11725482" cy="60894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604" y="126322"/>
              <a:ext cx="1887310" cy="465182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565605" y="54946"/>
              <a:ext cx="1639713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500" dirty="0">
                  <a:solidFill>
                    <a:schemeClr val="bg1"/>
                  </a:solidFill>
                  <a:latin typeface="Bahnschrift Condensed" panose="020B0502040204020203" pitchFamily="34" charset="0"/>
                </a:rPr>
                <a:t>Chongqing University of </a:t>
              </a:r>
              <a:r>
                <a:rPr lang="en-US" altLang="zh-CN" sz="1500" dirty="0" err="1">
                  <a:solidFill>
                    <a:schemeClr val="bg1"/>
                  </a:solidFill>
                  <a:latin typeface="Bahnschrift Condensed" panose="020B0502040204020203" pitchFamily="34" charset="0"/>
                </a:rPr>
                <a:t>Technlogy</a:t>
              </a:r>
              <a:endParaRPr lang="zh-CN" altLang="en-US" sz="1500" dirty="0">
                <a:solidFill>
                  <a:schemeClr val="bg1"/>
                </a:solidFill>
                <a:latin typeface="Bahnschrift Condensed" panose="020B0502040204020203" pitchFamily="34" charset="0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56233" y="0"/>
              <a:ext cx="290512" cy="504825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10944359" y="178331"/>
              <a:ext cx="134672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lumMod val="85000"/>
                    </a:schemeClr>
                  </a:solidFill>
                  <a:latin typeface="Bahnschrift Condensed" panose="020B0502040204020203" pitchFamily="34" charset="0"/>
                </a:rPr>
                <a:t>Advanced Technique of Artificial  Intelligence</a:t>
              </a:r>
              <a:endParaRPr lang="zh-CN" altLang="en-US" sz="10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0944357" y="17702"/>
              <a:ext cx="124764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solidFill>
                    <a:schemeClr val="bg1"/>
                  </a:solidFill>
                  <a:latin typeface="Gill Sans Ultra Bold" panose="020B0A02020104020203" pitchFamily="34" charset="0"/>
                </a:rPr>
                <a:t>ATAI</a:t>
              </a:r>
              <a:endParaRPr lang="zh-CN" altLang="en-US" sz="1200" dirty="0">
                <a:solidFill>
                  <a:schemeClr val="bg1"/>
                </a:solidFill>
                <a:latin typeface="Gill Sans Ultra Bold" panose="020B0A02020104020203" pitchFamily="34" charset="0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8.png"/><Relationship Id="rId13" Type="http://schemas.openxmlformats.org/officeDocument/2006/relationships/image" Target="../media/image7.png"/><Relationship Id="rId12" Type="http://schemas.openxmlformats.org/officeDocument/2006/relationships/image" Target="../media/image6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705457"/>
            <a:ext cx="10515600" cy="512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293845"/>
            <a:ext cx="10515600" cy="51212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8775" lvl="0" indent="-4572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Char char="n"/>
            </a:pPr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4325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BC03B-13BB-476B-B07A-5829C61798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4325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4325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14C75-72F5-4DB0-8A81-90E8A5303F2F}" type="slidenum">
              <a:rPr lang="zh-CN" altLang="en-US" smtClean="0"/>
            </a:fld>
            <a:endParaRPr lang="zh-CN" altLang="en-US"/>
          </a:p>
        </p:txBody>
      </p:sp>
      <p:grpSp>
        <p:nvGrpSpPr>
          <p:cNvPr id="15" name="组合 14"/>
          <p:cNvGrpSpPr/>
          <p:nvPr userDrawn="1"/>
        </p:nvGrpSpPr>
        <p:grpSpPr>
          <a:xfrm>
            <a:off x="2" y="3"/>
            <a:ext cx="12291087" cy="608944"/>
            <a:chOff x="0" y="0"/>
            <a:chExt cx="12291086" cy="608944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0"/>
              <a:ext cx="12204000" cy="603327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65604" y="126322"/>
              <a:ext cx="1887310" cy="465182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565605" y="54946"/>
              <a:ext cx="1639713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500" dirty="0">
                  <a:solidFill>
                    <a:schemeClr val="bg1"/>
                  </a:solidFill>
                  <a:latin typeface="Bahnschrift Condensed" panose="020B0502040204020203" pitchFamily="34" charset="0"/>
                </a:rPr>
                <a:t>Chongqing University of Technology</a:t>
              </a:r>
              <a:endParaRPr lang="zh-CN" altLang="en-US" sz="1500" dirty="0">
                <a:solidFill>
                  <a:schemeClr val="bg1"/>
                </a:solidFill>
                <a:latin typeface="Bahnschrift Condensed" panose="020B0502040204020203" pitchFamily="34" charset="0"/>
              </a:endParaRPr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1756232" y="0"/>
              <a:ext cx="374807" cy="504825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10944359" y="178331"/>
              <a:ext cx="134672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lumMod val="85000"/>
                    </a:schemeClr>
                  </a:solidFill>
                  <a:latin typeface="Bahnschrift Condensed" panose="020B0502040204020203" pitchFamily="34" charset="0"/>
                </a:rPr>
                <a:t>Advanced Technique of Artificial  Intelligence</a:t>
              </a:r>
              <a:endParaRPr lang="zh-CN" altLang="en-US" sz="10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0944357" y="17702"/>
              <a:ext cx="124764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solidFill>
                    <a:schemeClr val="bg1"/>
                  </a:solidFill>
                  <a:latin typeface="Gill Sans Ultra Bold" panose="020B0A02020104020203" pitchFamily="34" charset="0"/>
                </a:rPr>
                <a:t>ATAI</a:t>
              </a:r>
              <a:endParaRPr lang="zh-CN" altLang="en-US" sz="1200" dirty="0">
                <a:solidFill>
                  <a:schemeClr val="bg1"/>
                </a:solidFill>
                <a:latin typeface="Gill Sans Ultra Bold" panose="020B0A02020104020203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zh-CN" altLang="en-US" sz="2900" b="1" kern="1200" dirty="0">
          <a:solidFill>
            <a:srgbClr val="002060"/>
          </a:solidFill>
          <a:effectLst>
            <a:glow rad="63500">
              <a:schemeClr val="bg1"/>
            </a:glow>
            <a:reflection blurRad="6350" stA="55000" endA="300" endPos="35000" dir="5400000" sy="-100000" algn="bl" rotWithShape="0"/>
          </a:effectLst>
          <a:latin typeface="Times New Roman" panose="02020603050405020304" pitchFamily="18" charset="0"/>
          <a:ea typeface="华康俪金黑W8(P)" panose="020B0800000000000000" pitchFamily="34" charset="-122"/>
          <a:cs typeface="Times New Roman" panose="02020603050405020304" pitchFamily="18" charset="0"/>
        </a:defRPr>
      </a:lvl1pPr>
    </p:titleStyle>
    <p:bodyStyle>
      <a:lvl1pPr marL="415925" indent="-514350" algn="l" defTabSz="914400" rtl="0" eaLnBrk="1" latinLnBrk="0" hangingPunct="1">
        <a:lnSpc>
          <a:spcPct val="90000"/>
        </a:lnSpc>
        <a:spcBef>
          <a:spcPts val="1000"/>
        </a:spcBef>
        <a:buSzPct val="75000"/>
        <a:buFont typeface="Wingdings" panose="05000000000000000000" pitchFamily="2" charset="2"/>
        <a:buChar char="p"/>
        <a:defRPr lang="zh-CN" altLang="en-US" sz="2600" b="1" kern="100" spc="51" dirty="0" smtClean="0">
          <a:ln w="11430"/>
          <a:gradFill>
            <a:gsLst>
              <a:gs pos="25000">
                <a:srgbClr val="C0504D">
                  <a:satMod val="155000"/>
                </a:srgbClr>
              </a:gs>
              <a:gs pos="100000">
                <a:srgbClr val="C0504D">
                  <a:shade val="45000"/>
                  <a:satMod val="165000"/>
                </a:srgbClr>
              </a:gs>
            </a:gsLst>
            <a:lin ang="540000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latin typeface="宋体" panose="02010600030101010101" pitchFamily="2" charset="-122"/>
          <a:ea typeface="宋体" panose="02010600030101010101" pitchFamily="2" charset="-122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60000"/>
        <a:buFont typeface="Wingdings" panose="05000000000000000000" pitchFamily="2" charset="2"/>
        <a:buChar char="p"/>
        <a:defRPr sz="2400" kern="1200">
          <a:solidFill>
            <a:schemeClr val="tx1"/>
          </a:solidFill>
          <a:latin typeface="Times New Roman" panose="02020603050405020304" pitchFamily="18" charset="0"/>
          <a:ea typeface="仿宋" panose="02010609060101010101" pitchFamily="49" charset="-122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60000"/>
        <a:buFont typeface="Times New Roman" panose="02020603050405020304" pitchFamily="18" charset="0"/>
        <a:buChar char="─"/>
        <a:defRPr sz="2200" kern="1200">
          <a:solidFill>
            <a:schemeClr val="tx1"/>
          </a:solidFill>
          <a:latin typeface="Times New Roman" panose="02020603050405020304" pitchFamily="18" charset="0"/>
          <a:ea typeface="仿宋" panose="02010609060101010101" pitchFamily="49" charset="-122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仿宋" panose="02010609060101010101" pitchFamily="49" charset="-122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仿宋" panose="02010609060101010101" pitchFamily="49" charset="-122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jpeg"/><Relationship Id="rId7" Type="http://schemas.openxmlformats.org/officeDocument/2006/relationships/image" Target="../media/image10.jpeg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4.png"/><Relationship Id="rId10" Type="http://schemas.openxmlformats.org/officeDocument/2006/relationships/image" Target="../media/image13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-4112"/>
            <a:ext cx="12204000" cy="977388"/>
            <a:chOff x="0" y="-4113"/>
            <a:chExt cx="12204000" cy="977387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artisticCrisscrossEtching trans="75000"/>
                      </a14:imgEffect>
                      <a14:imgEffect>
                        <a14:colorTemperature colorTemp="112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0"/>
              <a:ext cx="12204000" cy="973274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03025" y="127573"/>
              <a:ext cx="571764" cy="72000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9618133" y="237278"/>
              <a:ext cx="257386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85000"/>
                    </a:schemeClr>
                  </a:solidFill>
                  <a:latin typeface="Bahnschrift Condensed" panose="020B0502040204020203" pitchFamily="34" charset="0"/>
                </a:rPr>
                <a:t>Advanced Technique of Artificial  Intelligence</a:t>
              </a:r>
              <a:endParaRPr lang="zh-CN" altLang="en-US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4"/>
            <a:srcRect b="41473"/>
            <a:stretch>
              <a:fillRect/>
            </a:stretch>
          </p:blipFill>
          <p:spPr>
            <a:xfrm>
              <a:off x="779089" y="689929"/>
              <a:ext cx="2924175" cy="239712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915056" y="633807"/>
              <a:ext cx="259237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Bahnschrift Condensed" panose="020B0502040204020203" pitchFamily="34" charset="0"/>
                </a:rPr>
                <a:t>Chongqing University of Technology</a:t>
              </a:r>
              <a:endParaRPr lang="zh-CN" altLang="en-US" sz="1600" dirty="0">
                <a:solidFill>
                  <a:schemeClr val="bg1"/>
                </a:solidFill>
                <a:latin typeface="Bahnschrift Condensed" panose="020B0502040204020203" pitchFamily="34" charset="0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5"/>
            <a:srcRect b="25639"/>
            <a:stretch>
              <a:fillRect/>
            </a:stretch>
          </p:blipFill>
          <p:spPr>
            <a:xfrm>
              <a:off x="883306" y="73272"/>
              <a:ext cx="3403734" cy="898493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1004107" y="75895"/>
              <a:ext cx="2501413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dirty="0">
                  <a:solidFill>
                    <a:schemeClr val="bg1"/>
                  </a:solidFill>
                  <a:latin typeface="Bahnschrift Condensed" panose="020B0502040204020203" pitchFamily="34" charset="0"/>
                </a:rPr>
                <a:t>Chongqing University of Technology</a:t>
              </a:r>
              <a:endParaRPr lang="zh-CN" altLang="en-US" sz="2200" dirty="0">
                <a:solidFill>
                  <a:schemeClr val="bg1"/>
                </a:solidFill>
                <a:latin typeface="Bahnschrift Condensed" panose="020B0502040204020203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261931" y="-4113"/>
              <a:ext cx="1247643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500" dirty="0">
                  <a:solidFill>
                    <a:schemeClr val="bg1"/>
                  </a:solidFill>
                  <a:latin typeface="Gill Sans Ultra Bold" panose="020B0A02020104020203" pitchFamily="34" charset="0"/>
                </a:rPr>
                <a:t>ATAI</a:t>
              </a:r>
              <a:endParaRPr lang="zh-CN" altLang="en-US" sz="1500" dirty="0">
                <a:solidFill>
                  <a:schemeClr val="bg1"/>
                </a:solidFill>
                <a:latin typeface="Gill Sans Ultra Bold" panose="020B0A02020104020203" pitchFamily="34" charset="0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0" y="985765"/>
            <a:ext cx="12192000" cy="44900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dirty="0">
              <a:solidFill>
                <a:srgbClr val="1F4E79"/>
              </a:solidFill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0" y="1225064"/>
            <a:ext cx="12192000" cy="28575"/>
          </a:xfrm>
          <a:prstGeom prst="line">
            <a:avLst/>
          </a:prstGeom>
          <a:ln w="76200">
            <a:gradFill flip="none" rotWithShape="1">
              <a:gsLst>
                <a:gs pos="0">
                  <a:srgbClr val="FF99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5085" y="5894738"/>
            <a:ext cx="1436915" cy="963263"/>
          </a:xfrm>
          <a:prstGeom prst="rect">
            <a:avLst/>
          </a:prstGeom>
        </p:spPr>
      </p:pic>
      <p:sp>
        <p:nvSpPr>
          <p:cNvPr id="2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432553"/>
            <a:ext cx="2743200" cy="365125"/>
          </a:xfrm>
        </p:spPr>
        <p:txBody>
          <a:bodyPr/>
          <a:lstStyle/>
          <a:p>
            <a:fld id="{7FED5459-E582-4DAA-BA57-60FF09140233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5872531"/>
            <a:ext cx="828000" cy="828000"/>
          </a:xfrm>
          <a:prstGeom prst="rect">
            <a:avLst/>
          </a:prstGeom>
        </p:spPr>
      </p:pic>
      <p:pic>
        <p:nvPicPr>
          <p:cNvPr id="9224" name="Picture 8" descr="æ¥çæºå¾å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098" y="5882237"/>
            <a:ext cx="822449" cy="8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æ¥çæºå¾å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663" y="6024934"/>
            <a:ext cx="1260000" cy="68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æ¥çæºå¾å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041" y="5926769"/>
            <a:ext cx="836364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7189684" y="5894742"/>
            <a:ext cx="3383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Reported by Z</a:t>
            </a:r>
            <a:r>
              <a:rPr lang="en-US" altLang="zh-CN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hiWei  Xu</a:t>
            </a:r>
            <a:endParaRPr lang="en-US" altLang="zh-CN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42059" y="5433877"/>
            <a:ext cx="2457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 </a:t>
            </a:r>
            <a:endParaRPr lang="en-US" altLang="zh-CN" dirty="0"/>
          </a:p>
        </p:txBody>
      </p:sp>
      <p:sp>
        <p:nvSpPr>
          <p:cNvPr id="22" name="文本框 21"/>
          <p:cNvSpPr txBox="1"/>
          <p:nvPr/>
        </p:nvSpPr>
        <p:spPr>
          <a:xfrm>
            <a:off x="10065655" y="5245160"/>
            <a:ext cx="151765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1F4E79"/>
                </a:solidFill>
                <a:latin typeface="黑体" panose="02010609060101010101" charset="-122"/>
                <a:ea typeface="黑体" panose="02010609060101010101" charset="-122"/>
              </a:rPr>
              <a:t>—— WWW 2026</a:t>
            </a:r>
            <a:endParaRPr lang="en-US" altLang="zh-CN" dirty="0">
              <a:solidFill>
                <a:srgbClr val="1F4E79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80870" y="1899920"/>
            <a:ext cx="8429625" cy="30575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3600" dirty="0">
                <a:latin typeface="Times New Roman" panose="02020603050405020304" pitchFamily="18" charset="0"/>
              </a:rPr>
              <a:t>Experiments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445" y="1767840"/>
            <a:ext cx="10534650" cy="38481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3600" dirty="0">
                <a:latin typeface="Times New Roman" panose="02020603050405020304" pitchFamily="18" charset="0"/>
              </a:rPr>
              <a:t>Experiments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0120" y="1814195"/>
            <a:ext cx="5191125" cy="32289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>
              <a:buClrTx/>
              <a:buSzTx/>
              <a:buFontTx/>
            </a:pPr>
            <a:r>
              <a:rPr kumimoji="1" lang="en-US" altLang="zh-CN" sz="3600">
                <a:latin typeface="Times New Roman" panose="02020603050405020304" pitchFamily="18" charset="0"/>
                <a:sym typeface="+mn-ea"/>
              </a:rPr>
              <a:t>Experiments</a:t>
            </a:r>
            <a:endParaRPr kumimoji="1" lang="en-US" altLang="zh-CN" sz="3600">
              <a:latin typeface="Times New Roman" panose="02020603050405020304" pitchFamily="18" charset="0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830955" y="1316990"/>
            <a:ext cx="4529455" cy="48602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539262" y="3241166"/>
            <a:ext cx="10515600" cy="482946"/>
          </a:xfrm>
        </p:spPr>
        <p:txBody>
          <a:bodyPr/>
          <a:lstStyle/>
          <a:p>
            <a:r>
              <a:rPr kumimoji="1" lang="en-US" altLang="zh-CN" sz="8000" dirty="0">
                <a:latin typeface="Times New Roman" panose="02020603050405020304" pitchFamily="18" charset="0"/>
              </a:rPr>
              <a:t>Thanks!</a:t>
            </a:r>
            <a:endParaRPr kumimoji="1" lang="en-US" altLang="zh-CN" sz="8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793377" y="716740"/>
            <a:ext cx="10515600" cy="482946"/>
          </a:xfrm>
        </p:spPr>
        <p:txBody>
          <a:bodyPr/>
          <a:lstStyle/>
          <a:p>
            <a:r>
              <a:rPr kumimoji="1" lang="en-US" altLang="zh-CN" sz="4000" dirty="0">
                <a:latin typeface="Times New Roman" panose="02020603050405020304" pitchFamily="18" charset="0"/>
              </a:rPr>
              <a:t>Motivation</a:t>
            </a:r>
            <a:endParaRPr kumimoji="1" lang="en-US" altLang="zh-CN" sz="4000" dirty="0">
              <a:latin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2480" y="1646555"/>
            <a:ext cx="11175365" cy="908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buClrTx/>
              <a:buSzTx/>
              <a:buNone/>
            </a:pPr>
            <a:r>
              <a:rPr lang="en-US" altLang="zh-CN" sz="2000">
                <a:uFillTx/>
                <a:latin typeface="Times New Roman" panose="02020603050405020304" pitchFamily="18" charset="0"/>
              </a:rPr>
              <a:t>1)Firstly, LLMs are naturally text-centric and cannot directly process non-text modalities like audio or vision. </a:t>
            </a:r>
            <a:endParaRPr lang="en-US" altLang="zh-CN" sz="2000">
              <a:uFillTx/>
              <a:latin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3115" y="3851910"/>
            <a:ext cx="11318875" cy="1823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uFillTx/>
                <a:latin typeface="Times New Roman" panose="02020603050405020304" pitchFamily="18" charset="0"/>
              </a:rPr>
              <a:t>2)</a:t>
            </a:r>
            <a:r>
              <a:rPr lang="en-US" altLang="zh-CN" sz="2000">
                <a:uFillTx/>
                <a:latin typeface="Times New Roman" panose="02020603050405020304" pitchFamily="18" charset="0"/>
                <a:sym typeface="+mn-ea"/>
              </a:rPr>
              <a:t>Secondly,multimodal features often suffer from alignment issues, degrading representation learning.</a:t>
            </a:r>
            <a:r>
              <a:rPr lang="en-US" altLang="zh-CN" sz="2000">
                <a:uFillTx/>
                <a:latin typeface="Times New Roman" panose="02020603050405020304" pitchFamily="18" charset="0"/>
              </a:rPr>
              <a:t>traditional fusion methods process data within a single flat latent space, reducing interpretability and limiting the generalization potential of LLMs.</a:t>
            </a:r>
            <a:endParaRPr lang="en-US" altLang="zh-CN" sz="2000">
              <a:uFillTx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918210" y="103778"/>
            <a:ext cx="10515600" cy="482946"/>
          </a:xfrm>
        </p:spPr>
        <p:txBody>
          <a:bodyPr/>
          <a:lstStyle/>
          <a:p>
            <a:r>
              <a:rPr lang="en-US" altLang="zh-CN" sz="3600" dirty="0">
                <a:latin typeface="Times New Roman" panose="02020603050405020304" pitchFamily="18" charset="0"/>
              </a:rPr>
              <a:t>Method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3076"/>
          <a:stretch>
            <a:fillRect/>
          </a:stretch>
        </p:blipFill>
        <p:spPr>
          <a:xfrm>
            <a:off x="716280" y="586740"/>
            <a:ext cx="10496550" cy="61423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4565" y="1638300"/>
            <a:ext cx="4819650" cy="7524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365" y="2760980"/>
            <a:ext cx="4133850" cy="4381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430" y="3568700"/>
            <a:ext cx="4162425" cy="4476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305" y="4197985"/>
            <a:ext cx="3638550" cy="381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2180" y="4899660"/>
            <a:ext cx="3352800" cy="3905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2180" y="5577840"/>
            <a:ext cx="3400425" cy="533400"/>
          </a:xfrm>
          <a:prstGeom prst="rect">
            <a:avLst/>
          </a:prstGeom>
        </p:spPr>
      </p:pic>
      <p:sp>
        <p:nvSpPr>
          <p:cNvPr id="11" name="标题 5"/>
          <p:cNvSpPr>
            <a:spLocks noGrp="1"/>
          </p:cNvSpPr>
          <p:nvPr/>
        </p:nvSpPr>
        <p:spPr>
          <a:xfrm>
            <a:off x="918210" y="577488"/>
            <a:ext cx="10515600" cy="482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900" b="1" kern="1200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reflection blurRad="6350" stA="55000" endA="300" endPos="35000" dir="5400000" sy="-100000" algn="bl" rotWithShape="0"/>
                </a:effectLst>
                <a:latin typeface="华康俪金黑W8(P)" panose="020B0800000000000000" pitchFamily="34" charset="-122"/>
                <a:ea typeface="华康俪金黑W8(P)" panose="020B0800000000000000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3600" dirty="0">
                <a:latin typeface="Times New Roman" panose="02020603050405020304" pitchFamily="18" charset="0"/>
              </a:rPr>
              <a:t>Method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1381760"/>
            <a:ext cx="3962400" cy="4381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2263140"/>
            <a:ext cx="4419600" cy="5334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3239770"/>
            <a:ext cx="3924300" cy="361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205" y="3917315"/>
            <a:ext cx="3286125" cy="457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005" y="4662805"/>
            <a:ext cx="3743325" cy="4000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7275" y="5432425"/>
            <a:ext cx="3209925" cy="4572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325" y="6012815"/>
            <a:ext cx="4162425" cy="762000"/>
          </a:xfrm>
          <a:prstGeom prst="rect">
            <a:avLst/>
          </a:prstGeom>
        </p:spPr>
      </p:pic>
      <p:sp>
        <p:nvSpPr>
          <p:cNvPr id="17" name="标题 5"/>
          <p:cNvSpPr>
            <a:spLocks noGrp="1"/>
          </p:cNvSpPr>
          <p:nvPr/>
        </p:nvSpPr>
        <p:spPr>
          <a:xfrm>
            <a:off x="777240" y="743223"/>
            <a:ext cx="10515600" cy="482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900" b="1" kern="1200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reflection blurRad="6350" stA="55000" endA="300" endPos="35000" dir="5400000" sy="-100000" algn="bl" rotWithShape="0"/>
                </a:effectLst>
                <a:latin typeface="华康俪金黑W8(P)" panose="020B0800000000000000" pitchFamily="34" charset="-122"/>
                <a:ea typeface="华康俪金黑W8(P)" panose="020B0800000000000000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3600" dirty="0">
                <a:latin typeface="Times New Roman" panose="02020603050405020304" pitchFamily="18" charset="0"/>
              </a:rPr>
              <a:t>Method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24630" y="1460500"/>
            <a:ext cx="4143375" cy="7048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905" y="2649220"/>
            <a:ext cx="3848100" cy="4476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835" y="3429000"/>
            <a:ext cx="3867150" cy="390525"/>
          </a:xfrm>
          <a:prstGeom prst="rect">
            <a:avLst/>
          </a:prstGeom>
        </p:spPr>
      </p:pic>
      <p:sp>
        <p:nvSpPr>
          <p:cNvPr id="7" name="标题 5"/>
          <p:cNvSpPr>
            <a:spLocks noGrp="1"/>
          </p:cNvSpPr>
          <p:nvPr/>
        </p:nvSpPr>
        <p:spPr>
          <a:xfrm>
            <a:off x="838200" y="770528"/>
            <a:ext cx="10515600" cy="482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900" b="1" kern="1200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reflection blurRad="6350" stA="55000" endA="300" endPos="35000" dir="5400000" sy="-100000" algn="bl" rotWithShape="0"/>
                </a:effectLst>
                <a:latin typeface="华康俪金黑W8(P)" panose="020B0800000000000000" pitchFamily="34" charset="-122"/>
                <a:ea typeface="华康俪金黑W8(P)" panose="020B0800000000000000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3600" dirty="0">
                <a:latin typeface="Times New Roman" panose="02020603050405020304" pitchFamily="18" charset="0"/>
              </a:rPr>
              <a:t>Method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838200" y="770528"/>
            <a:ext cx="10515600" cy="482946"/>
          </a:xfrm>
        </p:spPr>
        <p:txBody>
          <a:bodyPr/>
          <a:lstStyle/>
          <a:p>
            <a:r>
              <a:rPr kumimoji="1" lang="en-US" altLang="zh-CN" sz="3600" dirty="0">
                <a:latin typeface="Times New Roman" panose="02020603050405020304" pitchFamily="18" charset="0"/>
              </a:rPr>
              <a:t>Experiments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3610" y="1515110"/>
            <a:ext cx="10506075" cy="50196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3600" dirty="0">
                <a:latin typeface="Times New Roman" panose="02020603050405020304" pitchFamily="18" charset="0"/>
              </a:rPr>
              <a:t>Experiments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5200" y="1314450"/>
            <a:ext cx="5181600" cy="55435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3600" dirty="0">
                <a:latin typeface="Times New Roman" panose="02020603050405020304" pitchFamily="18" charset="0"/>
              </a:rPr>
              <a:t>Experiments</a:t>
            </a:r>
            <a:endParaRPr lang="en-US" altLang="zh-CN" sz="3600" dirty="0"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90925" y="1547495"/>
            <a:ext cx="5010150" cy="37623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7146a6f6-881e-49d8-894d-5059c59493c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625</Words>
  <Application>WPS 演示</Application>
  <PresentationFormat>宽屏</PresentationFormat>
  <Paragraphs>44</Paragraphs>
  <Slides>13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1" baseType="lpstr">
      <vt:lpstr>Arial</vt:lpstr>
      <vt:lpstr>宋体</vt:lpstr>
      <vt:lpstr>Wingdings</vt:lpstr>
      <vt:lpstr>Bahnschrift Condensed</vt:lpstr>
      <vt:lpstr>Gill Sans Ultra Bold</vt:lpstr>
      <vt:lpstr>Times New Roman</vt:lpstr>
      <vt:lpstr>华康俪金黑W8(P)</vt:lpstr>
      <vt:lpstr>黑体</vt:lpstr>
      <vt:lpstr>仿宋</vt:lpstr>
      <vt:lpstr>楷体</vt:lpstr>
      <vt:lpstr>等线</vt:lpstr>
      <vt:lpstr>微软雅黑</vt:lpstr>
      <vt:lpstr>Arial Unicode MS</vt:lpstr>
      <vt:lpstr>Calibri</vt:lpstr>
      <vt:lpstr>Wingdings</vt:lpstr>
      <vt:lpstr>华康俪金黑W8(P)</vt:lpstr>
      <vt:lpstr>华康俪金黑W8</vt:lpstr>
      <vt:lpstr>Office 主题​​</vt:lpstr>
      <vt:lpstr>PowerPoint 演示文稿</vt:lpstr>
      <vt:lpstr>Motivation</vt:lpstr>
      <vt:lpstr>Method</vt:lpstr>
      <vt:lpstr>Method</vt:lpstr>
      <vt:lpstr>Method</vt:lpstr>
      <vt:lpstr>Method</vt:lpstr>
      <vt:lpstr>Experiments</vt:lpstr>
      <vt:lpstr>Experiments</vt:lpstr>
      <vt:lpstr>Experiments</vt:lpstr>
      <vt:lpstr>Experiments</vt:lpstr>
      <vt:lpstr>Experiments</vt:lpstr>
      <vt:lpstr>Experiments</vt:lpstr>
      <vt:lpstr>Thanks!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蓑生</cp:lastModifiedBy>
  <cp:revision>1829</cp:revision>
  <dcterms:created xsi:type="dcterms:W3CDTF">2017-04-22T07:59:00Z</dcterms:created>
  <dcterms:modified xsi:type="dcterms:W3CDTF">2026-07-26T07:57:34Z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7B9649624E5448DEBBCACE857705420C_13</vt:lpwstr>
  </property>
</Properties>
</file>